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2" r:id="rId2"/>
  </p:sldMasterIdLst>
  <p:notesMasterIdLst>
    <p:notesMasterId r:id="rId10"/>
  </p:notesMasterIdLst>
  <p:handoutMasterIdLst>
    <p:handoutMasterId r:id="rId11"/>
  </p:handoutMasterIdLst>
  <p:sldIdLst>
    <p:sldId id="647" r:id="rId3"/>
    <p:sldId id="585" r:id="rId4"/>
    <p:sldId id="646" r:id="rId5"/>
    <p:sldId id="648" r:id="rId6"/>
    <p:sldId id="649" r:id="rId7"/>
    <p:sldId id="650" r:id="rId8"/>
    <p:sldId id="540" r:id="rId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3" userDrawn="1">
          <p15:clr>
            <a:srgbClr val="A4A3A4"/>
          </p15:clr>
        </p15:guide>
        <p15:guide id="2" pos="38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D77"/>
    <a:srgbClr val="447088"/>
    <a:srgbClr val="00517C"/>
    <a:srgbClr val="336983"/>
    <a:srgbClr val="016396"/>
    <a:srgbClr val="026495"/>
    <a:srgbClr val="323E54"/>
    <a:srgbClr val="344058"/>
    <a:srgbClr val="696460"/>
    <a:srgbClr val="1A3E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30" autoAdjust="0"/>
    <p:restoredTop sz="92604" autoAdjust="0"/>
  </p:normalViewPr>
  <p:slideViewPr>
    <p:cSldViewPr snapToGrid="0" showGuides="1">
      <p:cViewPr varScale="1">
        <p:scale>
          <a:sx n="79" d="100"/>
          <a:sy n="79" d="100"/>
        </p:scale>
        <p:origin x="1142" y="72"/>
      </p:cViewPr>
      <p:guideLst>
        <p:guide orient="horz" pos="2153"/>
        <p:guide pos="388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2852" y="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720FA-6EB5-4733-B937-10F47A217276}" type="datetimeFigureOut">
              <a:rPr lang="zh-CN" altLang="en-US" smtClean="0"/>
              <a:t>2026/5/9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E073C-860C-4CC8-A979-0A84477E4E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8BFEDA-3F66-4E71-8E34-6E8ABA0FE11B}" type="datetimeFigureOut">
              <a:rPr lang="zh-CN" altLang="en-US" smtClean="0"/>
              <a:t>2026/5/9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7ED5E8-005A-4205-84E8-FF5F3D2A143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修改上传的图片：</a:t>
            </a:r>
            <a:r>
              <a:rPr lang="en-US" altLang="zh-CN" dirty="0"/>
              <a:t>1</a:t>
            </a:r>
            <a:r>
              <a:rPr lang="zh-CN" altLang="en-US" dirty="0"/>
              <a:t>、图片下部分透明透明紫色部分中的文字和图片都去除；</a:t>
            </a:r>
            <a:r>
              <a:rPr lang="en-US" altLang="zh-CN" dirty="0"/>
              <a:t>2</a:t>
            </a:r>
            <a:r>
              <a:rPr lang="zh-CN" altLang="en-US" dirty="0"/>
              <a:t>、图片上部分的上海师范大学的</a:t>
            </a:r>
            <a:r>
              <a:rPr lang="en-US" altLang="zh-CN" dirty="0"/>
              <a:t>LOGO</a:t>
            </a:r>
            <a:r>
              <a:rPr lang="zh-CN" altLang="en-US" dirty="0"/>
              <a:t>和</a:t>
            </a:r>
            <a:r>
              <a:rPr lang="en-US" altLang="zh-CN" dirty="0"/>
              <a:t>MBA</a:t>
            </a:r>
            <a:r>
              <a:rPr lang="zh-CN" altLang="en-US" dirty="0"/>
              <a:t>都去除；</a:t>
            </a:r>
            <a:r>
              <a:rPr lang="en-US" altLang="zh-CN" dirty="0"/>
              <a:t>3</a:t>
            </a:r>
            <a:r>
              <a:rPr lang="zh-CN" altLang="en-US" dirty="0"/>
              <a:t>、同时把整个图片的比例调整为</a:t>
            </a:r>
            <a:r>
              <a:rPr lang="en-US" altLang="zh-CN" dirty="0"/>
              <a:t>16</a:t>
            </a:r>
            <a:r>
              <a:rPr lang="zh-CN" altLang="en-US" dirty="0"/>
              <a:t>：</a:t>
            </a:r>
            <a:r>
              <a:rPr lang="en-US" altLang="zh-CN" dirty="0"/>
              <a:t>9</a:t>
            </a:r>
            <a:r>
              <a:rPr lang="zh-CN" altLang="en-US" dirty="0"/>
              <a:t>。请严格按照这三个要求修改，尤其是图片中的透明紫色的位置和大小不能改变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ED5E8-005A-4205-84E8-FF5F3D2A143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3994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76" r="70222" b="1426"/>
          <a:stretch>
            <a:fillRect/>
          </a:stretch>
        </p:blipFill>
        <p:spPr>
          <a:xfrm>
            <a:off x="0" y="3610187"/>
            <a:ext cx="3630507" cy="32478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71" y="1122363"/>
            <a:ext cx="9144424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71" y="3602038"/>
            <a:ext cx="9144424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39" y="365125"/>
            <a:ext cx="10516088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FDFE5-6867-4E82-B053-6033BA5E2FD1}" type="datetime1">
              <a:rPr lang="zh-CN" altLang="en-US" smtClean="0"/>
              <a:t>2026/5/9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76" r="70222" b="1426"/>
          <a:stretch>
            <a:fillRect/>
          </a:stretch>
        </p:blipFill>
        <p:spPr>
          <a:xfrm>
            <a:off x="0" y="3610187"/>
            <a:ext cx="3630507" cy="32478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71" y="1122363"/>
            <a:ext cx="9144424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71" y="3602038"/>
            <a:ext cx="9144424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928F364-1503-4ADC-B177-4A44A68ED56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2026/5/9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76" r="70222" b="1426"/>
          <a:stretch>
            <a:fillRect/>
          </a:stretch>
        </p:blipFill>
        <p:spPr>
          <a:xfrm>
            <a:off x="0" y="3610187"/>
            <a:ext cx="3630507" cy="32478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39" y="1103418"/>
            <a:ext cx="10516088" cy="89101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39" y="2335088"/>
            <a:ext cx="10516088" cy="38418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C2F2436-A4C9-4C1E-9CF7-E8913D1E693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2026/5/9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89" y="1709738"/>
            <a:ext cx="1051608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89" y="4589463"/>
            <a:ext cx="1051608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807DF5F-9907-488C-944C-4929D7C54ED2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2026/5/9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39" y="1825625"/>
            <a:ext cx="518184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486" y="1825625"/>
            <a:ext cx="518184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C9EA72-BB04-49CB-9B56-95D9F6BE4A34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2026/5/9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39" y="1041011"/>
            <a:ext cx="10316790" cy="71532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39" y="2052320"/>
            <a:ext cx="4873800" cy="64604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8239" y="2882125"/>
            <a:ext cx="4873800" cy="335611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7226" y="2052320"/>
            <a:ext cx="4897803" cy="64604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7227" y="2882124"/>
            <a:ext cx="4897803" cy="335611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D54109A-35FE-4C35-9413-B6725D317E34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2026/5/9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EBD1EEA-A5A6-4325-9366-8823209281A1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2026/5/9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8DC506-BEEA-4DE7-8109-D78739184EE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2026/5/9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827" y="457200"/>
            <a:ext cx="416554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428" y="457201"/>
            <a:ext cx="6172486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827" y="2057400"/>
            <a:ext cx="4165542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63DAF56-285A-4C61-81E9-807812F5732A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2026/5/9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5305" y="365125"/>
            <a:ext cx="2629022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39" y="365125"/>
            <a:ext cx="7734659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5A879F-16DC-4F8C-96B9-0369551B98D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2026/5/9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76" r="70222" b="1426"/>
          <a:stretch>
            <a:fillRect/>
          </a:stretch>
        </p:blipFill>
        <p:spPr>
          <a:xfrm>
            <a:off x="0" y="3610187"/>
            <a:ext cx="3630507" cy="32478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39" y="1103418"/>
            <a:ext cx="10516088" cy="89101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39" y="2335088"/>
            <a:ext cx="10516088" cy="38418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71B9-2627-42BB-8A31-25998D475900}" type="datetime1">
              <a:rPr lang="zh-CN" altLang="en-US" smtClean="0"/>
              <a:t>2026/5/9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39" y="365125"/>
            <a:ext cx="10516088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2F1B0A4-78A3-4E6D-A788-A0965E1AAA19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2026/5/9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698750"/>
            <a:ext cx="12192000" cy="146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89" y="1709738"/>
            <a:ext cx="1051608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89" y="4589463"/>
            <a:ext cx="1051608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4D16-46CE-49C8-8347-37F46A58D39C}" type="datetime1">
              <a:rPr lang="zh-CN" altLang="en-US" smtClean="0"/>
              <a:t>2026/5/9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39" y="1825625"/>
            <a:ext cx="518184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486" y="1825625"/>
            <a:ext cx="518184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9ADE3-D427-4AD5-A3CE-017DBD6B4861}" type="datetime1">
              <a:rPr lang="zh-CN" altLang="en-US" smtClean="0"/>
              <a:t>2026/5/9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39" y="1041011"/>
            <a:ext cx="10316790" cy="71532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39" y="2052320"/>
            <a:ext cx="4873800" cy="64604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8239" y="2882125"/>
            <a:ext cx="4873800" cy="335611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7226" y="2052320"/>
            <a:ext cx="4897803" cy="64604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7227" y="2882124"/>
            <a:ext cx="4897803" cy="335611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B6457-D371-4300-A07D-AD81F9BF6136}" type="datetime1">
              <a:rPr lang="zh-CN" altLang="en-US" smtClean="0"/>
              <a:t>2026/5/9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4F2F-FCB2-4576-AF15-8F7EA6D05E02}" type="datetime1">
              <a:rPr lang="zh-CN" altLang="en-US" smtClean="0"/>
              <a:t>2026/5/9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42A05-364A-4BDD-BBD8-4E3B9A8DB099}" type="datetime1">
              <a:rPr lang="zh-CN" altLang="en-US" smtClean="0"/>
              <a:t>2026/5/9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827" y="457200"/>
            <a:ext cx="416554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428" y="457201"/>
            <a:ext cx="6172486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827" y="2057400"/>
            <a:ext cx="4165542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60F96-615E-4A55-98B9-595F3D0E81F0}" type="datetime1">
              <a:rPr lang="zh-CN" altLang="en-US" smtClean="0"/>
              <a:t>2026/5/9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5305" y="365125"/>
            <a:ext cx="2629022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39" y="365125"/>
            <a:ext cx="7734659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AB78-8253-4B0D-88A6-99A99DB66F2E}" type="datetime1">
              <a:rPr lang="zh-CN" altLang="en-US" smtClean="0"/>
              <a:t>2026/5/9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76" r="70222" b="1426"/>
          <a:stretch>
            <a:fillRect/>
          </a:stretch>
        </p:blipFill>
        <p:spPr>
          <a:xfrm>
            <a:off x="0" y="3610187"/>
            <a:ext cx="3630507" cy="3247813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25213" y="1467769"/>
            <a:ext cx="10542138" cy="1137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39" y="2661921"/>
            <a:ext cx="10516088" cy="35150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39" y="6356350"/>
            <a:ext cx="27433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4C497-B877-404C-8E07-FB8CC233D7AA}" type="datetime1">
              <a:rPr lang="zh-CN" altLang="en-US" smtClean="0"/>
              <a:t>2026/5/9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787" y="6356350"/>
            <a:ext cx="4114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999" y="6356350"/>
            <a:ext cx="27433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2260024" cy="14244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76" r="70222" b="1426"/>
          <a:stretch>
            <a:fillRect/>
          </a:stretch>
        </p:blipFill>
        <p:spPr>
          <a:xfrm>
            <a:off x="0" y="3610187"/>
            <a:ext cx="3630507" cy="3247813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543050" y="1023158"/>
            <a:ext cx="9811277" cy="1137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39" y="2661921"/>
            <a:ext cx="10516088" cy="35150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39" y="6356350"/>
            <a:ext cx="27433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1625E32-B492-462C-BE95-6CA4373E8265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2026/5/9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787" y="6356350"/>
            <a:ext cx="4114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999" y="6356350"/>
            <a:ext cx="27433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" name="图片 16"/>
          <p:cNvPicPr>
            <a:picLocks noChangeAspect="1"/>
          </p:cNvPicPr>
          <p:nvPr userDrawn="1"/>
        </p:nvPicPr>
        <p:blipFill rotWithShape="1">
          <a:blip r:embed="rId14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4979" t="26168" r="4813" b="9939"/>
          <a:stretch>
            <a:fillRect/>
          </a:stretch>
        </p:blipFill>
        <p:spPr bwMode="auto">
          <a:xfrm>
            <a:off x="9723474" y="221384"/>
            <a:ext cx="2310604" cy="534886"/>
          </a:xfrm>
          <a:prstGeom prst="rect">
            <a:avLst/>
          </a:prstGeom>
          <a:solidFill>
            <a:srgbClr val="97223C"/>
          </a:solidFill>
          <a:ln>
            <a:noFill/>
          </a:ln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39" y="87657"/>
            <a:ext cx="1242062" cy="75611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83" t="29073" r="14891" b="29124"/>
          <a:stretch>
            <a:fillRect/>
          </a:stretch>
        </p:blipFill>
        <p:spPr>
          <a:xfrm>
            <a:off x="63796" y="7986"/>
            <a:ext cx="727400" cy="7097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56522" y="0"/>
            <a:ext cx="12247279" cy="6876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03"/>
          <a:stretch/>
        </p:blipFill>
        <p:spPr>
          <a:xfrm>
            <a:off x="1327059" y="4330629"/>
            <a:ext cx="1850188" cy="101686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23670"/>
            <a:ext cx="1274300" cy="112382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56022" y="5457731"/>
            <a:ext cx="2994053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培养富有人文精神</a:t>
            </a:r>
            <a:endParaRPr lang="en-US" altLang="zh-CN" sz="1200" dirty="0">
              <a:solidFill>
                <a:schemeClr val="bg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ctr"/>
            <a:r>
              <a:rPr lang="zh-CN" altLang="en-US" sz="1200" dirty="0">
                <a:solidFill>
                  <a:schemeClr val="bg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积极拥抱变革的管理菁英</a:t>
            </a:r>
          </a:p>
          <a:p>
            <a:pPr algn="ctr">
              <a:spcBef>
                <a:spcPts val="60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Arial Narrow" panose="020B0606020202030204" pitchFamily="34" charset="0"/>
                <a:ea typeface="等线 Light" panose="02010600030101010101" pitchFamily="2" charset="-122"/>
              </a:rPr>
              <a:t>To Cultivate Managerial Elites With Rich Humanistic Spirit and High Adaptability to Changes</a:t>
            </a:r>
            <a:endParaRPr lang="zh-CN" altLang="en-US" sz="1000" dirty="0">
              <a:solidFill>
                <a:schemeClr val="bg1"/>
              </a:solidFill>
              <a:latin typeface="Arial Narrow" panose="020B0606020202030204" pitchFamily="34" charset="0"/>
              <a:ea typeface="等线 Light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177247" y="4656111"/>
            <a:ext cx="6395630" cy="189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zh-CN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回顾十四五、展望十五五</a:t>
            </a:r>
            <a:endParaRPr lang="en-US" altLang="zh-CN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守本</a:t>
            </a:r>
            <a:r>
              <a:rPr lang="az-Cyrl-AZ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•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借势</a:t>
            </a:r>
            <a:r>
              <a:rPr lang="az-Cyrl-AZ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•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创新，打造具有上海师范大学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等线 Light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禀赋优势的商科教育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等线 Light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2026.05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75439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87E67CD7-3F93-410D-8B62-F5EBC7E5D3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1" r="1982"/>
          <a:stretch/>
        </p:blipFill>
        <p:spPr>
          <a:xfrm>
            <a:off x="-77821" y="0"/>
            <a:ext cx="122698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05894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25"/>
            <a:ext cx="12192000" cy="6838950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03"/>
          <a:stretch/>
        </p:blipFill>
        <p:spPr>
          <a:xfrm>
            <a:off x="1327059" y="4638787"/>
            <a:ext cx="1850188" cy="10168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31828"/>
            <a:ext cx="1274300" cy="112382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83194" y="5842634"/>
            <a:ext cx="2994053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培养富有人文精神</a:t>
            </a:r>
            <a:endParaRPr lang="en-US" altLang="zh-CN" sz="1200" dirty="0">
              <a:solidFill>
                <a:schemeClr val="bg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ctr"/>
            <a:r>
              <a:rPr lang="zh-CN" altLang="en-US" sz="1200" dirty="0">
                <a:solidFill>
                  <a:schemeClr val="bg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积极拥抱变革的管理菁英</a:t>
            </a:r>
          </a:p>
          <a:p>
            <a:pPr algn="ctr">
              <a:spcBef>
                <a:spcPts val="60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Arial Narrow" panose="020B0606020202030204" pitchFamily="34" charset="0"/>
                <a:ea typeface="等线 Light" panose="02010600030101010101" pitchFamily="2" charset="-122"/>
              </a:rPr>
              <a:t>To Cultivate Managerial Elites With Rich Humanistic Spirit and High Adaptability to Changes</a:t>
            </a:r>
            <a:endParaRPr lang="zh-CN" altLang="en-US" sz="1000" dirty="0">
              <a:solidFill>
                <a:schemeClr val="bg1"/>
              </a:solidFill>
              <a:latin typeface="Arial Narrow" panose="020B0606020202030204" pitchFamily="34" charset="0"/>
              <a:ea typeface="等线 Light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177247" y="4656111"/>
            <a:ext cx="6395630" cy="189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zh-CN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回顾十四五、展望十五五</a:t>
            </a:r>
            <a:endParaRPr lang="en-US" altLang="zh-CN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守本</a:t>
            </a:r>
            <a:r>
              <a:rPr lang="az-Cyrl-AZ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•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借势</a:t>
            </a:r>
            <a:r>
              <a:rPr lang="az-Cyrl-AZ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•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创新，打造具有上海师范大学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等线 Light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禀赋优势的商科教育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等线 Light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2026.05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44600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0433"/>
            <a:ext cx="12192000" cy="68389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6249" y="372235"/>
            <a:ext cx="990383" cy="42078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03"/>
          <a:stretch/>
        </p:blipFill>
        <p:spPr>
          <a:xfrm>
            <a:off x="1327059" y="4747987"/>
            <a:ext cx="1850188" cy="101686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8686"/>
            <a:ext cx="1274300" cy="112382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56022" y="5875089"/>
            <a:ext cx="2994053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培养富有人文精神</a:t>
            </a:r>
            <a:endParaRPr lang="en-US" altLang="zh-CN" sz="1200" dirty="0">
              <a:solidFill>
                <a:schemeClr val="bg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ctr"/>
            <a:r>
              <a:rPr lang="zh-CN" altLang="en-US" sz="1200" dirty="0">
                <a:solidFill>
                  <a:schemeClr val="bg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积极拥抱变革的管理菁英</a:t>
            </a:r>
          </a:p>
          <a:p>
            <a:pPr algn="ctr">
              <a:spcBef>
                <a:spcPts val="60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Arial Narrow" panose="020B0606020202030204" pitchFamily="34" charset="0"/>
                <a:ea typeface="等线 Light" panose="02010600030101010101" pitchFamily="2" charset="-122"/>
              </a:rPr>
              <a:t>To Cultivate Managerial Elites With Rich Humanistic Spirit and High Adaptability to Changes</a:t>
            </a:r>
            <a:endParaRPr lang="zh-CN" altLang="en-US" sz="1000" dirty="0">
              <a:solidFill>
                <a:schemeClr val="bg1"/>
              </a:solidFill>
              <a:latin typeface="Arial Narrow" panose="020B0606020202030204" pitchFamily="34" charset="0"/>
              <a:ea typeface="等线 Light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177247" y="4785584"/>
            <a:ext cx="6395630" cy="1550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zh-CN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回顾十四五、展望十五五</a:t>
            </a:r>
            <a:endParaRPr lang="en-US" altLang="zh-CN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守本</a:t>
            </a:r>
            <a:r>
              <a:rPr lang="az-Cyrl-AZ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•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借势</a:t>
            </a:r>
            <a:r>
              <a:rPr lang="az-Cyrl-AZ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•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创新，打造具有上海师范大学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禀赋优势的商科教育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2026.05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306400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8574"/>
            <a:ext cx="12192000" cy="68008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03"/>
          <a:stretch/>
        </p:blipFill>
        <p:spPr>
          <a:xfrm>
            <a:off x="1327059" y="5536342"/>
            <a:ext cx="1850188" cy="10168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9383"/>
            <a:ext cx="1274300" cy="1123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39545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8574"/>
            <a:ext cx="12192000" cy="68008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03"/>
          <a:stretch/>
        </p:blipFill>
        <p:spPr>
          <a:xfrm>
            <a:off x="1327059" y="4747987"/>
            <a:ext cx="1850188" cy="10168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8686"/>
            <a:ext cx="1274300" cy="112382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56022" y="5875089"/>
            <a:ext cx="2994053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培养富有人文精神</a:t>
            </a:r>
            <a:endParaRPr lang="en-US" altLang="zh-CN" sz="1200" dirty="0">
              <a:solidFill>
                <a:schemeClr val="bg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ctr"/>
            <a:r>
              <a:rPr lang="zh-CN" altLang="en-US" sz="1200" dirty="0">
                <a:solidFill>
                  <a:schemeClr val="bg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积极拥抱变革的管理菁英</a:t>
            </a:r>
          </a:p>
          <a:p>
            <a:pPr algn="ctr">
              <a:spcBef>
                <a:spcPts val="60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Arial Narrow" panose="020B0606020202030204" pitchFamily="34" charset="0"/>
                <a:ea typeface="等线 Light" panose="02010600030101010101" pitchFamily="2" charset="-122"/>
              </a:rPr>
              <a:t>To Cultivate Managerial Elites With Rich Humanistic Spirit and High Adaptability to Changes</a:t>
            </a:r>
            <a:endParaRPr lang="zh-CN" altLang="en-US" sz="1000" dirty="0">
              <a:solidFill>
                <a:schemeClr val="bg1"/>
              </a:solidFill>
              <a:latin typeface="Arial Narrow" panose="020B0606020202030204" pitchFamily="34" charset="0"/>
              <a:ea typeface="等线 Light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77247" y="4656111"/>
            <a:ext cx="6395630" cy="189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zh-CN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回顾十四五、展望十五五</a:t>
            </a:r>
            <a:endParaRPr lang="en-US" altLang="zh-CN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守本</a:t>
            </a:r>
            <a:r>
              <a:rPr lang="az-Cyrl-AZ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•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借势</a:t>
            </a:r>
            <a:r>
              <a:rPr lang="az-Cyrl-AZ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•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创新，打造具有上海师范大学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等线 Light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禀赋优势的商科教育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等线 Light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2026.05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70480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6"/>
          <p:cNvSpPr/>
          <p:nvPr/>
        </p:nvSpPr>
        <p:spPr bwMode="auto">
          <a:xfrm>
            <a:off x="4649881" y="1500667"/>
            <a:ext cx="1045576" cy="1041343"/>
          </a:xfrm>
          <a:custGeom>
            <a:avLst/>
            <a:gdLst>
              <a:gd name="T0" fmla="*/ 67 w 494"/>
              <a:gd name="T1" fmla="*/ 0 h 492"/>
              <a:gd name="T2" fmla="*/ 429 w 494"/>
              <a:gd name="T3" fmla="*/ 0 h 492"/>
              <a:gd name="T4" fmla="*/ 454 w 494"/>
              <a:gd name="T5" fmla="*/ 5 h 492"/>
              <a:gd name="T6" fmla="*/ 475 w 494"/>
              <a:gd name="T7" fmla="*/ 19 h 492"/>
              <a:gd name="T8" fmla="*/ 489 w 494"/>
              <a:gd name="T9" fmla="*/ 40 h 492"/>
              <a:gd name="T10" fmla="*/ 494 w 494"/>
              <a:gd name="T11" fmla="*/ 65 h 492"/>
              <a:gd name="T12" fmla="*/ 494 w 494"/>
              <a:gd name="T13" fmla="*/ 427 h 492"/>
              <a:gd name="T14" fmla="*/ 489 w 494"/>
              <a:gd name="T15" fmla="*/ 452 h 492"/>
              <a:gd name="T16" fmla="*/ 475 w 494"/>
              <a:gd name="T17" fmla="*/ 473 h 492"/>
              <a:gd name="T18" fmla="*/ 454 w 494"/>
              <a:gd name="T19" fmla="*/ 487 h 492"/>
              <a:gd name="T20" fmla="*/ 429 w 494"/>
              <a:gd name="T21" fmla="*/ 492 h 492"/>
              <a:gd name="T22" fmla="*/ 67 w 494"/>
              <a:gd name="T23" fmla="*/ 492 h 492"/>
              <a:gd name="T24" fmla="*/ 41 w 494"/>
              <a:gd name="T25" fmla="*/ 487 h 492"/>
              <a:gd name="T26" fmla="*/ 20 w 494"/>
              <a:gd name="T27" fmla="*/ 473 h 492"/>
              <a:gd name="T28" fmla="*/ 6 w 494"/>
              <a:gd name="T29" fmla="*/ 452 h 492"/>
              <a:gd name="T30" fmla="*/ 0 w 494"/>
              <a:gd name="T31" fmla="*/ 427 h 492"/>
              <a:gd name="T32" fmla="*/ 0 w 494"/>
              <a:gd name="T33" fmla="*/ 65 h 492"/>
              <a:gd name="T34" fmla="*/ 6 w 494"/>
              <a:gd name="T35" fmla="*/ 40 h 492"/>
              <a:gd name="T36" fmla="*/ 20 w 494"/>
              <a:gd name="T37" fmla="*/ 19 h 492"/>
              <a:gd name="T38" fmla="*/ 41 w 494"/>
              <a:gd name="T39" fmla="*/ 5 h 492"/>
              <a:gd name="T40" fmla="*/ 67 w 494"/>
              <a:gd name="T41" fmla="*/ 0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4" h="492">
                <a:moveTo>
                  <a:pt x="67" y="0"/>
                </a:moveTo>
                <a:lnTo>
                  <a:pt x="429" y="0"/>
                </a:lnTo>
                <a:lnTo>
                  <a:pt x="454" y="5"/>
                </a:lnTo>
                <a:lnTo>
                  <a:pt x="475" y="19"/>
                </a:lnTo>
                <a:lnTo>
                  <a:pt x="489" y="40"/>
                </a:lnTo>
                <a:lnTo>
                  <a:pt x="494" y="65"/>
                </a:lnTo>
                <a:lnTo>
                  <a:pt x="494" y="427"/>
                </a:lnTo>
                <a:lnTo>
                  <a:pt x="489" y="452"/>
                </a:lnTo>
                <a:lnTo>
                  <a:pt x="475" y="473"/>
                </a:lnTo>
                <a:lnTo>
                  <a:pt x="454" y="487"/>
                </a:lnTo>
                <a:lnTo>
                  <a:pt x="429" y="492"/>
                </a:lnTo>
                <a:lnTo>
                  <a:pt x="67" y="492"/>
                </a:lnTo>
                <a:lnTo>
                  <a:pt x="41" y="487"/>
                </a:lnTo>
                <a:lnTo>
                  <a:pt x="20" y="473"/>
                </a:lnTo>
                <a:lnTo>
                  <a:pt x="6" y="452"/>
                </a:lnTo>
                <a:lnTo>
                  <a:pt x="0" y="427"/>
                </a:lnTo>
                <a:lnTo>
                  <a:pt x="0" y="65"/>
                </a:lnTo>
                <a:lnTo>
                  <a:pt x="6" y="40"/>
                </a:lnTo>
                <a:lnTo>
                  <a:pt x="20" y="19"/>
                </a:lnTo>
                <a:lnTo>
                  <a:pt x="41" y="5"/>
                </a:lnTo>
                <a:lnTo>
                  <a:pt x="67" y="0"/>
                </a:lnTo>
                <a:close/>
              </a:path>
            </a:pathLst>
          </a:custGeom>
          <a:solidFill>
            <a:srgbClr val="AE002B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13" tIns="60956" rIns="121913" bIns="60956" numCol="1" anchor="t" anchorCtr="0" compatLnSpc="1"/>
          <a:lstStyle/>
          <a:p>
            <a:endParaRPr lang="zh-CN" altLang="en-US" sz="1705"/>
          </a:p>
        </p:txBody>
      </p:sp>
      <p:sp>
        <p:nvSpPr>
          <p:cNvPr id="24" name="Freeform 9"/>
          <p:cNvSpPr/>
          <p:nvPr/>
        </p:nvSpPr>
        <p:spPr bwMode="auto">
          <a:xfrm>
            <a:off x="1534319" y="3361114"/>
            <a:ext cx="1970509" cy="1970509"/>
          </a:xfrm>
          <a:custGeom>
            <a:avLst/>
            <a:gdLst>
              <a:gd name="T0" fmla="*/ 66 w 931"/>
              <a:gd name="T1" fmla="*/ 0 h 931"/>
              <a:gd name="T2" fmla="*/ 867 w 931"/>
              <a:gd name="T3" fmla="*/ 0 h 931"/>
              <a:gd name="T4" fmla="*/ 891 w 931"/>
              <a:gd name="T5" fmla="*/ 5 h 931"/>
              <a:gd name="T6" fmla="*/ 912 w 931"/>
              <a:gd name="T7" fmla="*/ 19 h 931"/>
              <a:gd name="T8" fmla="*/ 926 w 931"/>
              <a:gd name="T9" fmla="*/ 40 h 931"/>
              <a:gd name="T10" fmla="*/ 931 w 931"/>
              <a:gd name="T11" fmla="*/ 64 h 931"/>
              <a:gd name="T12" fmla="*/ 931 w 931"/>
              <a:gd name="T13" fmla="*/ 864 h 931"/>
              <a:gd name="T14" fmla="*/ 926 w 931"/>
              <a:gd name="T15" fmla="*/ 891 h 931"/>
              <a:gd name="T16" fmla="*/ 912 w 931"/>
              <a:gd name="T17" fmla="*/ 912 h 931"/>
              <a:gd name="T18" fmla="*/ 891 w 931"/>
              <a:gd name="T19" fmla="*/ 926 h 931"/>
              <a:gd name="T20" fmla="*/ 867 w 931"/>
              <a:gd name="T21" fmla="*/ 931 h 931"/>
              <a:gd name="T22" fmla="*/ 66 w 931"/>
              <a:gd name="T23" fmla="*/ 931 h 931"/>
              <a:gd name="T24" fmla="*/ 40 w 931"/>
              <a:gd name="T25" fmla="*/ 926 h 931"/>
              <a:gd name="T26" fmla="*/ 19 w 931"/>
              <a:gd name="T27" fmla="*/ 912 h 931"/>
              <a:gd name="T28" fmla="*/ 5 w 931"/>
              <a:gd name="T29" fmla="*/ 891 h 931"/>
              <a:gd name="T30" fmla="*/ 0 w 931"/>
              <a:gd name="T31" fmla="*/ 864 h 931"/>
              <a:gd name="T32" fmla="*/ 0 w 931"/>
              <a:gd name="T33" fmla="*/ 64 h 931"/>
              <a:gd name="T34" fmla="*/ 5 w 931"/>
              <a:gd name="T35" fmla="*/ 40 h 931"/>
              <a:gd name="T36" fmla="*/ 19 w 931"/>
              <a:gd name="T37" fmla="*/ 19 h 931"/>
              <a:gd name="T38" fmla="*/ 40 w 931"/>
              <a:gd name="T39" fmla="*/ 5 h 931"/>
              <a:gd name="T40" fmla="*/ 66 w 931"/>
              <a:gd name="T4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1" h="931">
                <a:moveTo>
                  <a:pt x="66" y="0"/>
                </a:moveTo>
                <a:lnTo>
                  <a:pt x="867" y="0"/>
                </a:lnTo>
                <a:lnTo>
                  <a:pt x="891" y="5"/>
                </a:lnTo>
                <a:lnTo>
                  <a:pt x="912" y="19"/>
                </a:lnTo>
                <a:lnTo>
                  <a:pt x="926" y="40"/>
                </a:lnTo>
                <a:lnTo>
                  <a:pt x="931" y="64"/>
                </a:lnTo>
                <a:lnTo>
                  <a:pt x="931" y="864"/>
                </a:lnTo>
                <a:lnTo>
                  <a:pt x="926" y="891"/>
                </a:lnTo>
                <a:lnTo>
                  <a:pt x="912" y="912"/>
                </a:lnTo>
                <a:lnTo>
                  <a:pt x="891" y="926"/>
                </a:lnTo>
                <a:lnTo>
                  <a:pt x="867" y="931"/>
                </a:lnTo>
                <a:lnTo>
                  <a:pt x="66" y="931"/>
                </a:lnTo>
                <a:lnTo>
                  <a:pt x="40" y="926"/>
                </a:lnTo>
                <a:lnTo>
                  <a:pt x="19" y="912"/>
                </a:lnTo>
                <a:lnTo>
                  <a:pt x="5" y="891"/>
                </a:lnTo>
                <a:lnTo>
                  <a:pt x="0" y="864"/>
                </a:lnTo>
                <a:lnTo>
                  <a:pt x="0" y="64"/>
                </a:lnTo>
                <a:lnTo>
                  <a:pt x="5" y="40"/>
                </a:lnTo>
                <a:lnTo>
                  <a:pt x="19" y="19"/>
                </a:lnTo>
                <a:lnTo>
                  <a:pt x="40" y="5"/>
                </a:lnTo>
                <a:lnTo>
                  <a:pt x="66" y="0"/>
                </a:lnTo>
                <a:close/>
              </a:path>
            </a:pathLst>
          </a:custGeom>
          <a:solidFill>
            <a:srgbClr val="AE002B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13" tIns="60956" rIns="121913" bIns="60956" numCol="1" anchor="t" anchorCtr="0" compatLnSpc="1"/>
          <a:lstStyle/>
          <a:p>
            <a:endParaRPr lang="zh-CN" altLang="en-US" sz="1705"/>
          </a:p>
        </p:txBody>
      </p:sp>
      <p:sp>
        <p:nvSpPr>
          <p:cNvPr id="25" name="Freeform 10"/>
          <p:cNvSpPr/>
          <p:nvPr/>
        </p:nvSpPr>
        <p:spPr bwMode="auto">
          <a:xfrm>
            <a:off x="3316454" y="3775958"/>
            <a:ext cx="1130238" cy="1132355"/>
          </a:xfrm>
          <a:custGeom>
            <a:avLst/>
            <a:gdLst>
              <a:gd name="T0" fmla="*/ 65 w 534"/>
              <a:gd name="T1" fmla="*/ 0 h 535"/>
              <a:gd name="T2" fmla="*/ 468 w 534"/>
              <a:gd name="T3" fmla="*/ 0 h 535"/>
              <a:gd name="T4" fmla="*/ 494 w 534"/>
              <a:gd name="T5" fmla="*/ 5 h 535"/>
              <a:gd name="T6" fmla="*/ 515 w 534"/>
              <a:gd name="T7" fmla="*/ 19 h 535"/>
              <a:gd name="T8" fmla="*/ 529 w 534"/>
              <a:gd name="T9" fmla="*/ 40 h 535"/>
              <a:gd name="T10" fmla="*/ 534 w 534"/>
              <a:gd name="T11" fmla="*/ 66 h 535"/>
              <a:gd name="T12" fmla="*/ 534 w 534"/>
              <a:gd name="T13" fmla="*/ 469 h 535"/>
              <a:gd name="T14" fmla="*/ 529 w 534"/>
              <a:gd name="T15" fmla="*/ 495 h 535"/>
              <a:gd name="T16" fmla="*/ 515 w 534"/>
              <a:gd name="T17" fmla="*/ 516 h 535"/>
              <a:gd name="T18" fmla="*/ 494 w 534"/>
              <a:gd name="T19" fmla="*/ 530 h 535"/>
              <a:gd name="T20" fmla="*/ 468 w 534"/>
              <a:gd name="T21" fmla="*/ 535 h 535"/>
              <a:gd name="T22" fmla="*/ 65 w 534"/>
              <a:gd name="T23" fmla="*/ 535 h 535"/>
              <a:gd name="T24" fmla="*/ 40 w 534"/>
              <a:gd name="T25" fmla="*/ 530 h 535"/>
              <a:gd name="T26" fmla="*/ 19 w 534"/>
              <a:gd name="T27" fmla="*/ 516 h 535"/>
              <a:gd name="T28" fmla="*/ 5 w 534"/>
              <a:gd name="T29" fmla="*/ 495 h 535"/>
              <a:gd name="T30" fmla="*/ 0 w 534"/>
              <a:gd name="T31" fmla="*/ 469 h 535"/>
              <a:gd name="T32" fmla="*/ 0 w 534"/>
              <a:gd name="T33" fmla="*/ 66 h 535"/>
              <a:gd name="T34" fmla="*/ 5 w 534"/>
              <a:gd name="T35" fmla="*/ 40 h 535"/>
              <a:gd name="T36" fmla="*/ 19 w 534"/>
              <a:gd name="T37" fmla="*/ 19 h 535"/>
              <a:gd name="T38" fmla="*/ 40 w 534"/>
              <a:gd name="T39" fmla="*/ 5 h 535"/>
              <a:gd name="T40" fmla="*/ 65 w 534"/>
              <a:gd name="T41" fmla="*/ 0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34" h="535">
                <a:moveTo>
                  <a:pt x="65" y="0"/>
                </a:moveTo>
                <a:lnTo>
                  <a:pt x="468" y="0"/>
                </a:lnTo>
                <a:lnTo>
                  <a:pt x="494" y="5"/>
                </a:lnTo>
                <a:lnTo>
                  <a:pt x="515" y="19"/>
                </a:lnTo>
                <a:lnTo>
                  <a:pt x="529" y="40"/>
                </a:lnTo>
                <a:lnTo>
                  <a:pt x="534" y="66"/>
                </a:lnTo>
                <a:lnTo>
                  <a:pt x="534" y="469"/>
                </a:lnTo>
                <a:lnTo>
                  <a:pt x="529" y="495"/>
                </a:lnTo>
                <a:lnTo>
                  <a:pt x="515" y="516"/>
                </a:lnTo>
                <a:lnTo>
                  <a:pt x="494" y="530"/>
                </a:lnTo>
                <a:lnTo>
                  <a:pt x="468" y="535"/>
                </a:lnTo>
                <a:lnTo>
                  <a:pt x="65" y="535"/>
                </a:lnTo>
                <a:lnTo>
                  <a:pt x="40" y="530"/>
                </a:lnTo>
                <a:lnTo>
                  <a:pt x="19" y="516"/>
                </a:lnTo>
                <a:lnTo>
                  <a:pt x="5" y="495"/>
                </a:lnTo>
                <a:lnTo>
                  <a:pt x="0" y="469"/>
                </a:lnTo>
                <a:lnTo>
                  <a:pt x="0" y="66"/>
                </a:lnTo>
                <a:lnTo>
                  <a:pt x="5" y="40"/>
                </a:lnTo>
                <a:lnTo>
                  <a:pt x="19" y="19"/>
                </a:lnTo>
                <a:lnTo>
                  <a:pt x="40" y="5"/>
                </a:lnTo>
                <a:lnTo>
                  <a:pt x="65" y="0"/>
                </a:lnTo>
                <a:close/>
              </a:path>
            </a:pathLst>
          </a:custGeom>
          <a:solidFill>
            <a:srgbClr val="AE002B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13" tIns="60956" rIns="121913" bIns="60956" numCol="1" anchor="t" anchorCtr="0" compatLnSpc="1"/>
          <a:lstStyle/>
          <a:p>
            <a:endParaRPr lang="zh-CN" altLang="en-US" sz="1705"/>
          </a:p>
        </p:txBody>
      </p:sp>
      <p:sp>
        <p:nvSpPr>
          <p:cNvPr id="26" name="Freeform 11"/>
          <p:cNvSpPr/>
          <p:nvPr/>
        </p:nvSpPr>
        <p:spPr bwMode="auto">
          <a:xfrm>
            <a:off x="660182" y="5431101"/>
            <a:ext cx="1058276" cy="1064625"/>
          </a:xfrm>
          <a:custGeom>
            <a:avLst/>
            <a:gdLst>
              <a:gd name="T0" fmla="*/ 65 w 500"/>
              <a:gd name="T1" fmla="*/ 0 h 503"/>
              <a:gd name="T2" fmla="*/ 436 w 500"/>
              <a:gd name="T3" fmla="*/ 0 h 503"/>
              <a:gd name="T4" fmla="*/ 460 w 500"/>
              <a:gd name="T5" fmla="*/ 5 h 503"/>
              <a:gd name="T6" fmla="*/ 481 w 500"/>
              <a:gd name="T7" fmla="*/ 19 h 503"/>
              <a:gd name="T8" fmla="*/ 495 w 500"/>
              <a:gd name="T9" fmla="*/ 40 h 503"/>
              <a:gd name="T10" fmla="*/ 500 w 500"/>
              <a:gd name="T11" fmla="*/ 67 h 503"/>
              <a:gd name="T12" fmla="*/ 500 w 500"/>
              <a:gd name="T13" fmla="*/ 436 h 503"/>
              <a:gd name="T14" fmla="*/ 495 w 500"/>
              <a:gd name="T15" fmla="*/ 462 h 503"/>
              <a:gd name="T16" fmla="*/ 481 w 500"/>
              <a:gd name="T17" fmla="*/ 483 h 503"/>
              <a:gd name="T18" fmla="*/ 460 w 500"/>
              <a:gd name="T19" fmla="*/ 497 h 503"/>
              <a:gd name="T20" fmla="*/ 436 w 500"/>
              <a:gd name="T21" fmla="*/ 503 h 503"/>
              <a:gd name="T22" fmla="*/ 65 w 500"/>
              <a:gd name="T23" fmla="*/ 503 h 503"/>
              <a:gd name="T24" fmla="*/ 40 w 500"/>
              <a:gd name="T25" fmla="*/ 497 h 503"/>
              <a:gd name="T26" fmla="*/ 19 w 500"/>
              <a:gd name="T27" fmla="*/ 483 h 503"/>
              <a:gd name="T28" fmla="*/ 5 w 500"/>
              <a:gd name="T29" fmla="*/ 462 h 503"/>
              <a:gd name="T30" fmla="*/ 0 w 500"/>
              <a:gd name="T31" fmla="*/ 436 h 503"/>
              <a:gd name="T32" fmla="*/ 0 w 500"/>
              <a:gd name="T33" fmla="*/ 67 h 503"/>
              <a:gd name="T34" fmla="*/ 5 w 500"/>
              <a:gd name="T35" fmla="*/ 40 h 503"/>
              <a:gd name="T36" fmla="*/ 19 w 500"/>
              <a:gd name="T37" fmla="*/ 19 h 503"/>
              <a:gd name="T38" fmla="*/ 40 w 500"/>
              <a:gd name="T39" fmla="*/ 5 h 503"/>
              <a:gd name="T40" fmla="*/ 65 w 500"/>
              <a:gd name="T41" fmla="*/ 0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0" h="503">
                <a:moveTo>
                  <a:pt x="65" y="0"/>
                </a:moveTo>
                <a:lnTo>
                  <a:pt x="436" y="0"/>
                </a:lnTo>
                <a:lnTo>
                  <a:pt x="460" y="5"/>
                </a:lnTo>
                <a:lnTo>
                  <a:pt x="481" y="19"/>
                </a:lnTo>
                <a:lnTo>
                  <a:pt x="495" y="40"/>
                </a:lnTo>
                <a:lnTo>
                  <a:pt x="500" y="67"/>
                </a:lnTo>
                <a:lnTo>
                  <a:pt x="500" y="436"/>
                </a:lnTo>
                <a:lnTo>
                  <a:pt x="495" y="462"/>
                </a:lnTo>
                <a:lnTo>
                  <a:pt x="481" y="483"/>
                </a:lnTo>
                <a:lnTo>
                  <a:pt x="460" y="497"/>
                </a:lnTo>
                <a:lnTo>
                  <a:pt x="436" y="503"/>
                </a:lnTo>
                <a:lnTo>
                  <a:pt x="65" y="503"/>
                </a:lnTo>
                <a:lnTo>
                  <a:pt x="40" y="497"/>
                </a:lnTo>
                <a:lnTo>
                  <a:pt x="19" y="483"/>
                </a:lnTo>
                <a:lnTo>
                  <a:pt x="5" y="462"/>
                </a:lnTo>
                <a:lnTo>
                  <a:pt x="0" y="436"/>
                </a:lnTo>
                <a:lnTo>
                  <a:pt x="0" y="67"/>
                </a:lnTo>
                <a:lnTo>
                  <a:pt x="5" y="40"/>
                </a:lnTo>
                <a:lnTo>
                  <a:pt x="19" y="19"/>
                </a:lnTo>
                <a:lnTo>
                  <a:pt x="40" y="5"/>
                </a:lnTo>
                <a:lnTo>
                  <a:pt x="65" y="0"/>
                </a:lnTo>
                <a:close/>
              </a:path>
            </a:pathLst>
          </a:custGeom>
          <a:solidFill>
            <a:srgbClr val="AE002B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13" tIns="60956" rIns="121913" bIns="60956" numCol="1" anchor="t" anchorCtr="0" compatLnSpc="1"/>
          <a:lstStyle/>
          <a:p>
            <a:endParaRPr lang="zh-CN" altLang="en-US" sz="1705"/>
          </a:p>
        </p:txBody>
      </p:sp>
      <p:sp>
        <p:nvSpPr>
          <p:cNvPr id="27" name="Freeform 13"/>
          <p:cNvSpPr/>
          <p:nvPr/>
        </p:nvSpPr>
        <p:spPr bwMode="auto">
          <a:xfrm>
            <a:off x="1839102" y="3640499"/>
            <a:ext cx="816989" cy="823339"/>
          </a:xfrm>
          <a:custGeom>
            <a:avLst/>
            <a:gdLst>
              <a:gd name="T0" fmla="*/ 75 w 386"/>
              <a:gd name="T1" fmla="*/ 0 h 389"/>
              <a:gd name="T2" fmla="*/ 311 w 386"/>
              <a:gd name="T3" fmla="*/ 0 h 389"/>
              <a:gd name="T4" fmla="*/ 336 w 386"/>
              <a:gd name="T5" fmla="*/ 4 h 389"/>
              <a:gd name="T6" fmla="*/ 357 w 386"/>
              <a:gd name="T7" fmla="*/ 14 h 389"/>
              <a:gd name="T8" fmla="*/ 372 w 386"/>
              <a:gd name="T9" fmla="*/ 32 h 389"/>
              <a:gd name="T10" fmla="*/ 383 w 386"/>
              <a:gd name="T11" fmla="*/ 53 h 389"/>
              <a:gd name="T12" fmla="*/ 386 w 386"/>
              <a:gd name="T13" fmla="*/ 76 h 389"/>
              <a:gd name="T14" fmla="*/ 386 w 386"/>
              <a:gd name="T15" fmla="*/ 312 h 389"/>
              <a:gd name="T16" fmla="*/ 383 w 386"/>
              <a:gd name="T17" fmla="*/ 337 h 389"/>
              <a:gd name="T18" fmla="*/ 372 w 386"/>
              <a:gd name="T19" fmla="*/ 358 h 389"/>
              <a:gd name="T20" fmla="*/ 357 w 386"/>
              <a:gd name="T21" fmla="*/ 373 h 389"/>
              <a:gd name="T22" fmla="*/ 336 w 386"/>
              <a:gd name="T23" fmla="*/ 384 h 389"/>
              <a:gd name="T24" fmla="*/ 311 w 386"/>
              <a:gd name="T25" fmla="*/ 389 h 389"/>
              <a:gd name="T26" fmla="*/ 75 w 386"/>
              <a:gd name="T27" fmla="*/ 389 h 389"/>
              <a:gd name="T28" fmla="*/ 50 w 386"/>
              <a:gd name="T29" fmla="*/ 384 h 389"/>
              <a:gd name="T30" fmla="*/ 29 w 386"/>
              <a:gd name="T31" fmla="*/ 373 h 389"/>
              <a:gd name="T32" fmla="*/ 14 w 386"/>
              <a:gd name="T33" fmla="*/ 358 h 389"/>
              <a:gd name="T34" fmla="*/ 3 w 386"/>
              <a:gd name="T35" fmla="*/ 337 h 389"/>
              <a:gd name="T36" fmla="*/ 0 w 386"/>
              <a:gd name="T37" fmla="*/ 312 h 389"/>
              <a:gd name="T38" fmla="*/ 0 w 386"/>
              <a:gd name="T39" fmla="*/ 76 h 389"/>
              <a:gd name="T40" fmla="*/ 3 w 386"/>
              <a:gd name="T41" fmla="*/ 53 h 389"/>
              <a:gd name="T42" fmla="*/ 14 w 386"/>
              <a:gd name="T43" fmla="*/ 32 h 389"/>
              <a:gd name="T44" fmla="*/ 29 w 386"/>
              <a:gd name="T45" fmla="*/ 14 h 389"/>
              <a:gd name="T46" fmla="*/ 50 w 386"/>
              <a:gd name="T47" fmla="*/ 4 h 389"/>
              <a:gd name="T48" fmla="*/ 75 w 386"/>
              <a:gd name="T49" fmla="*/ 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86" h="389">
                <a:moveTo>
                  <a:pt x="75" y="0"/>
                </a:moveTo>
                <a:lnTo>
                  <a:pt x="311" y="0"/>
                </a:lnTo>
                <a:lnTo>
                  <a:pt x="336" y="4"/>
                </a:lnTo>
                <a:lnTo>
                  <a:pt x="357" y="14"/>
                </a:lnTo>
                <a:lnTo>
                  <a:pt x="372" y="32"/>
                </a:lnTo>
                <a:lnTo>
                  <a:pt x="383" y="53"/>
                </a:lnTo>
                <a:lnTo>
                  <a:pt x="386" y="76"/>
                </a:lnTo>
                <a:lnTo>
                  <a:pt x="386" y="312"/>
                </a:lnTo>
                <a:lnTo>
                  <a:pt x="383" y="337"/>
                </a:lnTo>
                <a:lnTo>
                  <a:pt x="372" y="358"/>
                </a:lnTo>
                <a:lnTo>
                  <a:pt x="357" y="373"/>
                </a:lnTo>
                <a:lnTo>
                  <a:pt x="336" y="384"/>
                </a:lnTo>
                <a:lnTo>
                  <a:pt x="311" y="389"/>
                </a:lnTo>
                <a:lnTo>
                  <a:pt x="75" y="389"/>
                </a:lnTo>
                <a:lnTo>
                  <a:pt x="50" y="384"/>
                </a:lnTo>
                <a:lnTo>
                  <a:pt x="29" y="373"/>
                </a:lnTo>
                <a:lnTo>
                  <a:pt x="14" y="358"/>
                </a:lnTo>
                <a:lnTo>
                  <a:pt x="3" y="337"/>
                </a:lnTo>
                <a:lnTo>
                  <a:pt x="0" y="312"/>
                </a:lnTo>
                <a:lnTo>
                  <a:pt x="0" y="76"/>
                </a:lnTo>
                <a:lnTo>
                  <a:pt x="3" y="53"/>
                </a:lnTo>
                <a:lnTo>
                  <a:pt x="14" y="32"/>
                </a:lnTo>
                <a:lnTo>
                  <a:pt x="29" y="14"/>
                </a:lnTo>
                <a:lnTo>
                  <a:pt x="50" y="4"/>
                </a:lnTo>
                <a:lnTo>
                  <a:pt x="75" y="0"/>
                </a:lnTo>
                <a:close/>
              </a:path>
            </a:pathLst>
          </a:custGeom>
          <a:gradFill flip="none" rotWithShape="1">
            <a:gsLst>
              <a:gs pos="3000">
                <a:schemeClr val="bg1">
                  <a:lumMod val="75000"/>
                </a:schemeClr>
              </a:gs>
              <a:gs pos="59000">
                <a:srgbClr val="FBFBFB"/>
              </a:gs>
            </a:gsLst>
            <a:lin ang="2700000" scaled="1"/>
            <a:tileRect/>
          </a:gradFill>
          <a:ln w="5715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13" tIns="60956" rIns="121913" bIns="60956" numCol="1" anchor="t" anchorCtr="0" compatLnSpc="1"/>
          <a:lstStyle/>
          <a:p>
            <a:endParaRPr lang="zh-CN" altLang="en-US" sz="1705"/>
          </a:p>
        </p:txBody>
      </p:sp>
      <p:sp>
        <p:nvSpPr>
          <p:cNvPr id="29" name="Freeform 15"/>
          <p:cNvSpPr/>
          <p:nvPr/>
        </p:nvSpPr>
        <p:spPr bwMode="auto">
          <a:xfrm>
            <a:off x="2734401" y="1699622"/>
            <a:ext cx="2764215" cy="2764215"/>
          </a:xfrm>
          <a:custGeom>
            <a:avLst/>
            <a:gdLst>
              <a:gd name="T0" fmla="*/ 77 w 1306"/>
              <a:gd name="T1" fmla="*/ 0 h 1306"/>
              <a:gd name="T2" fmla="*/ 1231 w 1306"/>
              <a:gd name="T3" fmla="*/ 0 h 1306"/>
              <a:gd name="T4" fmla="*/ 1254 w 1306"/>
              <a:gd name="T5" fmla="*/ 4 h 1306"/>
              <a:gd name="T6" fmla="*/ 1275 w 1306"/>
              <a:gd name="T7" fmla="*/ 16 h 1306"/>
              <a:gd name="T8" fmla="*/ 1292 w 1306"/>
              <a:gd name="T9" fmla="*/ 32 h 1306"/>
              <a:gd name="T10" fmla="*/ 1303 w 1306"/>
              <a:gd name="T11" fmla="*/ 53 h 1306"/>
              <a:gd name="T12" fmla="*/ 1306 w 1306"/>
              <a:gd name="T13" fmla="*/ 77 h 1306"/>
              <a:gd name="T14" fmla="*/ 1306 w 1306"/>
              <a:gd name="T15" fmla="*/ 1231 h 1306"/>
              <a:gd name="T16" fmla="*/ 1303 w 1306"/>
              <a:gd name="T17" fmla="*/ 1254 h 1306"/>
              <a:gd name="T18" fmla="*/ 1292 w 1306"/>
              <a:gd name="T19" fmla="*/ 1275 h 1306"/>
              <a:gd name="T20" fmla="*/ 1275 w 1306"/>
              <a:gd name="T21" fmla="*/ 1292 h 1306"/>
              <a:gd name="T22" fmla="*/ 1254 w 1306"/>
              <a:gd name="T23" fmla="*/ 1303 h 1306"/>
              <a:gd name="T24" fmla="*/ 1231 w 1306"/>
              <a:gd name="T25" fmla="*/ 1306 h 1306"/>
              <a:gd name="T26" fmla="*/ 77 w 1306"/>
              <a:gd name="T27" fmla="*/ 1306 h 1306"/>
              <a:gd name="T28" fmla="*/ 53 w 1306"/>
              <a:gd name="T29" fmla="*/ 1303 h 1306"/>
              <a:gd name="T30" fmla="*/ 32 w 1306"/>
              <a:gd name="T31" fmla="*/ 1292 h 1306"/>
              <a:gd name="T32" fmla="*/ 16 w 1306"/>
              <a:gd name="T33" fmla="*/ 1275 h 1306"/>
              <a:gd name="T34" fmla="*/ 4 w 1306"/>
              <a:gd name="T35" fmla="*/ 1254 h 1306"/>
              <a:gd name="T36" fmla="*/ 0 w 1306"/>
              <a:gd name="T37" fmla="*/ 1231 h 1306"/>
              <a:gd name="T38" fmla="*/ 0 w 1306"/>
              <a:gd name="T39" fmla="*/ 77 h 1306"/>
              <a:gd name="T40" fmla="*/ 4 w 1306"/>
              <a:gd name="T41" fmla="*/ 53 h 1306"/>
              <a:gd name="T42" fmla="*/ 16 w 1306"/>
              <a:gd name="T43" fmla="*/ 32 h 1306"/>
              <a:gd name="T44" fmla="*/ 32 w 1306"/>
              <a:gd name="T45" fmla="*/ 16 h 1306"/>
              <a:gd name="T46" fmla="*/ 53 w 1306"/>
              <a:gd name="T47" fmla="*/ 4 h 1306"/>
              <a:gd name="T48" fmla="*/ 77 w 1306"/>
              <a:gd name="T49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06" h="1306">
                <a:moveTo>
                  <a:pt x="77" y="0"/>
                </a:moveTo>
                <a:lnTo>
                  <a:pt x="1231" y="0"/>
                </a:lnTo>
                <a:lnTo>
                  <a:pt x="1254" y="4"/>
                </a:lnTo>
                <a:lnTo>
                  <a:pt x="1275" y="16"/>
                </a:lnTo>
                <a:lnTo>
                  <a:pt x="1292" y="32"/>
                </a:lnTo>
                <a:lnTo>
                  <a:pt x="1303" y="53"/>
                </a:lnTo>
                <a:lnTo>
                  <a:pt x="1306" y="77"/>
                </a:lnTo>
                <a:lnTo>
                  <a:pt x="1306" y="1231"/>
                </a:lnTo>
                <a:lnTo>
                  <a:pt x="1303" y="1254"/>
                </a:lnTo>
                <a:lnTo>
                  <a:pt x="1292" y="1275"/>
                </a:lnTo>
                <a:lnTo>
                  <a:pt x="1275" y="1292"/>
                </a:lnTo>
                <a:lnTo>
                  <a:pt x="1254" y="1303"/>
                </a:lnTo>
                <a:lnTo>
                  <a:pt x="1231" y="1306"/>
                </a:lnTo>
                <a:lnTo>
                  <a:pt x="77" y="1306"/>
                </a:lnTo>
                <a:lnTo>
                  <a:pt x="53" y="1303"/>
                </a:lnTo>
                <a:lnTo>
                  <a:pt x="32" y="1292"/>
                </a:lnTo>
                <a:lnTo>
                  <a:pt x="16" y="1275"/>
                </a:lnTo>
                <a:lnTo>
                  <a:pt x="4" y="1254"/>
                </a:lnTo>
                <a:lnTo>
                  <a:pt x="0" y="1231"/>
                </a:lnTo>
                <a:lnTo>
                  <a:pt x="0" y="77"/>
                </a:lnTo>
                <a:lnTo>
                  <a:pt x="4" y="53"/>
                </a:lnTo>
                <a:lnTo>
                  <a:pt x="16" y="32"/>
                </a:lnTo>
                <a:lnTo>
                  <a:pt x="32" y="16"/>
                </a:lnTo>
                <a:lnTo>
                  <a:pt x="53" y="4"/>
                </a:lnTo>
                <a:lnTo>
                  <a:pt x="77" y="0"/>
                </a:lnTo>
                <a:close/>
              </a:path>
            </a:pathLst>
          </a:custGeom>
          <a:gradFill flip="none" rotWithShape="1">
            <a:gsLst>
              <a:gs pos="3000">
                <a:schemeClr val="bg1">
                  <a:lumMod val="75000"/>
                </a:schemeClr>
              </a:gs>
              <a:gs pos="59000">
                <a:srgbClr val="FBFBFB"/>
              </a:gs>
            </a:gsLst>
            <a:lin ang="2700000" scaled="1"/>
            <a:tileRect/>
          </a:gradFill>
          <a:ln w="5715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13" tIns="60956" rIns="121913" bIns="60956" numCol="1" anchor="ctr" anchorCtr="1" compatLnSpc="1"/>
          <a:lstStyle/>
          <a:p>
            <a:endParaRPr lang="zh-CN" altLang="en-US" sz="8345" dirty="0">
              <a:solidFill>
                <a:srgbClr val="AE002B"/>
              </a:solidFill>
              <a:latin typeface="Impact" panose="020B0806030902050204" pitchFamily="34" charset="0"/>
            </a:endParaRPr>
          </a:p>
        </p:txBody>
      </p:sp>
      <p:sp>
        <p:nvSpPr>
          <p:cNvPr id="30" name="Freeform 16"/>
          <p:cNvSpPr/>
          <p:nvPr/>
        </p:nvSpPr>
        <p:spPr bwMode="auto">
          <a:xfrm>
            <a:off x="2740755" y="4550874"/>
            <a:ext cx="1346126" cy="1344010"/>
          </a:xfrm>
          <a:custGeom>
            <a:avLst/>
            <a:gdLst>
              <a:gd name="T0" fmla="*/ 62 w 636"/>
              <a:gd name="T1" fmla="*/ 0 h 635"/>
              <a:gd name="T2" fmla="*/ 574 w 636"/>
              <a:gd name="T3" fmla="*/ 0 h 635"/>
              <a:gd name="T4" fmla="*/ 597 w 636"/>
              <a:gd name="T5" fmla="*/ 5 h 635"/>
              <a:gd name="T6" fmla="*/ 618 w 636"/>
              <a:gd name="T7" fmla="*/ 17 h 635"/>
              <a:gd name="T8" fmla="*/ 631 w 636"/>
              <a:gd name="T9" fmla="*/ 37 h 635"/>
              <a:gd name="T10" fmla="*/ 636 w 636"/>
              <a:gd name="T11" fmla="*/ 61 h 635"/>
              <a:gd name="T12" fmla="*/ 636 w 636"/>
              <a:gd name="T13" fmla="*/ 574 h 635"/>
              <a:gd name="T14" fmla="*/ 631 w 636"/>
              <a:gd name="T15" fmla="*/ 597 h 635"/>
              <a:gd name="T16" fmla="*/ 618 w 636"/>
              <a:gd name="T17" fmla="*/ 616 h 635"/>
              <a:gd name="T18" fmla="*/ 597 w 636"/>
              <a:gd name="T19" fmla="*/ 630 h 635"/>
              <a:gd name="T20" fmla="*/ 574 w 636"/>
              <a:gd name="T21" fmla="*/ 635 h 635"/>
              <a:gd name="T22" fmla="*/ 62 w 636"/>
              <a:gd name="T23" fmla="*/ 635 h 635"/>
              <a:gd name="T24" fmla="*/ 39 w 636"/>
              <a:gd name="T25" fmla="*/ 630 h 635"/>
              <a:gd name="T26" fmla="*/ 18 w 636"/>
              <a:gd name="T27" fmla="*/ 616 h 635"/>
              <a:gd name="T28" fmla="*/ 5 w 636"/>
              <a:gd name="T29" fmla="*/ 597 h 635"/>
              <a:gd name="T30" fmla="*/ 0 w 636"/>
              <a:gd name="T31" fmla="*/ 574 h 635"/>
              <a:gd name="T32" fmla="*/ 0 w 636"/>
              <a:gd name="T33" fmla="*/ 61 h 635"/>
              <a:gd name="T34" fmla="*/ 5 w 636"/>
              <a:gd name="T35" fmla="*/ 37 h 635"/>
              <a:gd name="T36" fmla="*/ 18 w 636"/>
              <a:gd name="T37" fmla="*/ 17 h 635"/>
              <a:gd name="T38" fmla="*/ 39 w 636"/>
              <a:gd name="T39" fmla="*/ 5 h 635"/>
              <a:gd name="T40" fmla="*/ 62 w 636"/>
              <a:gd name="T41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36" h="635">
                <a:moveTo>
                  <a:pt x="62" y="0"/>
                </a:moveTo>
                <a:lnTo>
                  <a:pt x="574" y="0"/>
                </a:lnTo>
                <a:lnTo>
                  <a:pt x="597" y="5"/>
                </a:lnTo>
                <a:lnTo>
                  <a:pt x="618" y="17"/>
                </a:lnTo>
                <a:lnTo>
                  <a:pt x="631" y="37"/>
                </a:lnTo>
                <a:lnTo>
                  <a:pt x="636" y="61"/>
                </a:lnTo>
                <a:lnTo>
                  <a:pt x="636" y="574"/>
                </a:lnTo>
                <a:lnTo>
                  <a:pt x="631" y="597"/>
                </a:lnTo>
                <a:lnTo>
                  <a:pt x="618" y="616"/>
                </a:lnTo>
                <a:lnTo>
                  <a:pt x="597" y="630"/>
                </a:lnTo>
                <a:lnTo>
                  <a:pt x="574" y="635"/>
                </a:lnTo>
                <a:lnTo>
                  <a:pt x="62" y="635"/>
                </a:lnTo>
                <a:lnTo>
                  <a:pt x="39" y="630"/>
                </a:lnTo>
                <a:lnTo>
                  <a:pt x="18" y="616"/>
                </a:lnTo>
                <a:lnTo>
                  <a:pt x="5" y="597"/>
                </a:lnTo>
                <a:lnTo>
                  <a:pt x="0" y="574"/>
                </a:lnTo>
                <a:lnTo>
                  <a:pt x="0" y="61"/>
                </a:lnTo>
                <a:lnTo>
                  <a:pt x="5" y="37"/>
                </a:lnTo>
                <a:lnTo>
                  <a:pt x="18" y="17"/>
                </a:lnTo>
                <a:lnTo>
                  <a:pt x="39" y="5"/>
                </a:lnTo>
                <a:lnTo>
                  <a:pt x="62" y="0"/>
                </a:lnTo>
                <a:close/>
              </a:path>
            </a:pathLst>
          </a:custGeom>
          <a:gradFill flip="none" rotWithShape="1">
            <a:gsLst>
              <a:gs pos="3000">
                <a:schemeClr val="bg1">
                  <a:lumMod val="75000"/>
                </a:schemeClr>
              </a:gs>
              <a:gs pos="59000">
                <a:srgbClr val="FBFBFB"/>
              </a:gs>
            </a:gsLst>
            <a:lin ang="2700000" scaled="1"/>
            <a:tileRect/>
          </a:gradFill>
          <a:ln w="5715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13" tIns="60956" rIns="121913" bIns="60956" numCol="1" anchor="t" anchorCtr="0" compatLnSpc="1"/>
          <a:lstStyle/>
          <a:p>
            <a:endParaRPr lang="zh-CN" altLang="en-US" sz="1705"/>
          </a:p>
        </p:txBody>
      </p:sp>
      <p:sp>
        <p:nvSpPr>
          <p:cNvPr id="17" name="文本框 16"/>
          <p:cNvSpPr txBox="1"/>
          <p:nvPr/>
        </p:nvSpPr>
        <p:spPr>
          <a:xfrm>
            <a:off x="6285114" y="4087182"/>
            <a:ext cx="5915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zh-CN" sz="2400" b="1" cap="all" dirty="0">
                <a:solidFill>
                  <a:srgbClr val="AE002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School of Finance and Business</a:t>
            </a: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285519" y="4648892"/>
            <a:ext cx="4300989" cy="295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325" cap="all" dirty="0">
                <a:solidFill>
                  <a:srgbClr val="AE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|VISION|</a:t>
            </a:r>
            <a:endParaRPr lang="zh-CN" altLang="en-US" sz="1325" cap="all" dirty="0">
              <a:solidFill>
                <a:srgbClr val="AE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285114" y="4972588"/>
            <a:ext cx="5609229" cy="824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1060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To become a first-class business school with sustainable development capability, matching Shanghai's status as an excellent global city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877525" y="2495460"/>
            <a:ext cx="2560556" cy="125957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585" b="1" dirty="0">
                <a:solidFill>
                  <a:srgbClr val="AE00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SFB</a:t>
            </a:r>
            <a:endParaRPr lang="zh-CN" altLang="en-US" sz="7585" b="1" dirty="0">
              <a:solidFill>
                <a:srgbClr val="AE00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344" y="4646438"/>
            <a:ext cx="1674227" cy="14765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矩形 2"/>
          <p:cNvSpPr/>
          <p:nvPr/>
        </p:nvSpPr>
        <p:spPr>
          <a:xfrm>
            <a:off x="6285284" y="1822450"/>
            <a:ext cx="5256530" cy="17430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zh-CN" sz="8000" b="1" dirty="0">
                <a:solidFill>
                  <a:srgbClr val="97223C"/>
                </a:solidFill>
                <a:latin typeface="Arial" panose="020B0604020202020204" pitchFamily="34" charset="0"/>
                <a:ea typeface="等线 Light" panose="02010600030101010101" pitchFamily="2" charset="-122"/>
                <a:cs typeface="Arial" panose="020B0604020202020204" pitchFamily="34" charset="0"/>
              </a:rPr>
              <a:t>Thanks!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2222" y="315590"/>
            <a:ext cx="881344" cy="374458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学院PPT模板</Template>
  <TotalTime>7848</TotalTime>
  <Words>298</Words>
  <Application>Microsoft Office PowerPoint</Application>
  <PresentationFormat>宽屏</PresentationFormat>
  <Paragraphs>44</Paragraphs>
  <Slides>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等线</vt:lpstr>
      <vt:lpstr>仿宋</vt:lpstr>
      <vt:lpstr>黑体</vt:lpstr>
      <vt:lpstr>微软雅黑</vt:lpstr>
      <vt:lpstr>Arial</vt:lpstr>
      <vt:lpstr>Arial Narrow</vt:lpstr>
      <vt:lpstr>Calibri</vt:lpstr>
      <vt:lpstr>Calibri Light</vt:lpstr>
      <vt:lpstr>Impact</vt:lpstr>
      <vt:lpstr>Times New Roman</vt:lpstr>
      <vt:lpstr>Office 主题</vt:lpstr>
      <vt:lpstr>3_Office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jhl</dc:creator>
  <cp:lastModifiedBy>qq</cp:lastModifiedBy>
  <cp:revision>214</cp:revision>
  <dcterms:created xsi:type="dcterms:W3CDTF">2026-04-20T02:57:00Z</dcterms:created>
  <dcterms:modified xsi:type="dcterms:W3CDTF">2026-05-09T02:45:59Z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2052-12.1.0.25865</vt:lpwstr>
  </property>
  <property fmtid="{D5CDD505-2E9C-101B-9397-08002B2CF9AE}" pid="3" name="ICV">
    <vt:lpwstr>A26F12BCE7D2488D9067CDF41C42ED72_13</vt:lpwstr>
  </property>
</Properties>
</file>